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8" r:id="rId4"/>
    <p:sldId id="271" r:id="rId5"/>
    <p:sldId id="265" r:id="rId6"/>
    <p:sldId id="272" r:id="rId7"/>
    <p:sldId id="273" r:id="rId8"/>
    <p:sldId id="266" r:id="rId9"/>
    <p:sldId id="260" r:id="rId10"/>
    <p:sldId id="270" r:id="rId11"/>
    <p:sldId id="269" r:id="rId12"/>
    <p:sldId id="261" r:id="rId13"/>
    <p:sldId id="274" r:id="rId14"/>
    <p:sldId id="276" r:id="rId15"/>
    <p:sldId id="263" r:id="rId16"/>
    <p:sldId id="26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 涛" initials="程" lastIdx="2" clrIdx="0">
    <p:extLst>
      <p:ext uri="{19B8F6BF-5375-455C-9EA6-DF929625EA0E}">
        <p15:presenceInfo xmlns:p15="http://schemas.microsoft.com/office/powerpoint/2012/main" userId="e49ca44449e364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4881" autoAdjust="0"/>
  </p:normalViewPr>
  <p:slideViewPr>
    <p:cSldViewPr snapToGrid="0">
      <p:cViewPr varScale="1">
        <p:scale>
          <a:sx n="85" d="100"/>
          <a:sy n="85" d="100"/>
        </p:scale>
        <p:origin x="42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94E3D-4B4C-4B01-9B15-F4CD48D316C1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BC59D-5921-4821-8E03-4F681DF5C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GAN is proposed by Goodfellow in 2014.</a:t>
            </a:r>
          </a:p>
          <a:p>
            <a:r>
              <a:rPr lang="en-US" dirty="0"/>
              <a:t>realistic generation tasks like city scene generation.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9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注意原始</a:t>
            </a:r>
            <a:r>
              <a:rPr lang="en-US" altLang="zh-CN" dirty="0"/>
              <a:t>GAN</a:t>
            </a:r>
            <a:r>
              <a:rPr lang="zh-CN" altLang="en-US" dirty="0"/>
              <a:t>的判别器做的是真假二分类任务，所以最后一层是</a:t>
            </a:r>
            <a:r>
              <a:rPr lang="en-US" altLang="zh-CN" dirty="0"/>
              <a:t>sigmoid</a:t>
            </a:r>
            <a:r>
              <a:rPr lang="zh-CN" altLang="en-US" dirty="0"/>
              <a:t>，但是现在</a:t>
            </a:r>
            <a:r>
              <a:rPr lang="en-US" altLang="zh-CN" dirty="0"/>
              <a:t>WGAN</a:t>
            </a:r>
            <a:r>
              <a:rPr lang="zh-CN" altLang="en-US" dirty="0"/>
              <a:t>中的判别器</a:t>
            </a:r>
            <a:r>
              <a:rPr lang="en-US" altLang="zh-CN" dirty="0"/>
              <a:t>[</a:t>
            </a:r>
            <a:r>
              <a:rPr lang="zh-CN" altLang="en-US" dirty="0"/>
              <a:t>公式</a:t>
            </a:r>
            <a:r>
              <a:rPr lang="en-US" altLang="zh-CN" dirty="0"/>
              <a:t>]</a:t>
            </a:r>
            <a:r>
              <a:rPr lang="zh-CN" altLang="en-US" dirty="0"/>
              <a:t>做的是近似拟合</a:t>
            </a:r>
            <a:r>
              <a:rPr lang="en-US" altLang="zh-CN" dirty="0"/>
              <a:t>Wasserstein</a:t>
            </a:r>
            <a:r>
              <a:rPr lang="zh-CN" altLang="en-US" dirty="0"/>
              <a:t>距离，属于回归任务，所以要把最后一层的</a:t>
            </a:r>
            <a:r>
              <a:rPr lang="en-US" altLang="zh-CN" dirty="0"/>
              <a:t>sigmoid</a:t>
            </a:r>
            <a:r>
              <a:rPr lang="zh-CN" altLang="en-US" dirty="0"/>
              <a:t>拿掉。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Lipschitz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11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61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is generator, one is discriminator or critic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57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sky images are crawled from the Internet.</a:t>
            </a:r>
          </a:p>
          <a:p>
            <a:r>
              <a:rPr lang="en-US" dirty="0"/>
              <a:t>LSUN have 10 scene categories, 20 object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4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paper proposed lists of techniques to make training more robust.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Pooling: max pooling, average pooling, is a under sampling method.</a:t>
            </a:r>
          </a:p>
          <a:p>
            <a:r>
              <a:rPr lang="en-US" dirty="0"/>
              <a:t>Strided convolutions means kernel remove with &gt;=1 stride</a:t>
            </a:r>
          </a:p>
          <a:p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Directly applying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batchnorm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all layers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resulted in sample oscillation and model instability.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fractionally-strided convolution (deconvolution)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a.k.a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transposed convolution</a:t>
            </a:r>
          </a:p>
          <a:p>
            <a:endParaRPr lang="en-US" dirty="0"/>
          </a:p>
          <a:p>
            <a:r>
              <a:rPr lang="en-US" dirty="0"/>
              <a:t>Batch normalization is a technique that make sure the input of network layer is normalized, </a:t>
            </a:r>
            <a:r>
              <a:rPr lang="en-US" dirty="0" err="1"/>
              <a:t>i.e</a:t>
            </a:r>
            <a:r>
              <a:rPr lang="en-US" dirty="0"/>
              <a:t> (x-u)/sigma</a:t>
            </a:r>
          </a:p>
          <a:p>
            <a:endParaRPr lang="en-US" dirty="0"/>
          </a:p>
          <a:p>
            <a:r>
              <a:rPr lang="en-US" dirty="0" err="1"/>
              <a:t>LeakyRelu</a:t>
            </a:r>
            <a:r>
              <a:rPr lang="en-US" dirty="0"/>
              <a:t> like this </a:t>
            </a:r>
          </a:p>
          <a:p>
            <a:endParaRPr lang="en-US" dirty="0"/>
          </a:p>
          <a:p>
            <a:r>
              <a:rPr lang="en-US" dirty="0"/>
              <a:t>Tanh is from -1 to 1</a:t>
            </a:r>
          </a:p>
          <a:p>
            <a:endParaRPr lang="en-US" dirty="0"/>
          </a:p>
          <a:p>
            <a:r>
              <a:rPr lang="en-US" dirty="0"/>
              <a:t>DCGAN is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of CNNs called deep convolutional generative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adversarial networks (DCGANs), that have certain architectural constraints.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0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deepest reason of problems in previous  GAN model the loss of Discriminator means nothing.</a:t>
            </a:r>
          </a:p>
          <a:p>
            <a:pPr marL="228600" indent="-228600">
              <a:buAutoNum type="arabicPeriod"/>
            </a:pPr>
            <a:r>
              <a:rPr lang="en-US" dirty="0"/>
              <a:t>Don’t push generator generate various sample</a:t>
            </a:r>
          </a:p>
          <a:p>
            <a:pPr marL="228600" indent="-228600">
              <a:buAutoNum type="arabicPeriod"/>
            </a:pPr>
            <a:r>
              <a:rPr lang="en-US" dirty="0"/>
              <a:t>Push generator generate bad sample.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>
                <a:effectLst/>
              </a:rPr>
              <a:t>WGAN</a:t>
            </a:r>
            <a:r>
              <a:rPr lang="zh-CN" altLang="en-US" dirty="0">
                <a:effectLst/>
              </a:rPr>
              <a:t>前作</a:t>
            </a:r>
            <a:r>
              <a:rPr lang="en-US" altLang="zh-CN" dirty="0">
                <a:effectLst/>
              </a:rPr>
              <a:t>Figure 2</a:t>
            </a:r>
            <a:r>
              <a:rPr lang="zh-CN" altLang="en-US" dirty="0">
                <a:effectLst/>
              </a:rPr>
              <a:t>。先分别将</a:t>
            </a:r>
            <a:r>
              <a:rPr lang="en-US" altLang="zh-CN" dirty="0">
                <a:effectLst/>
              </a:rPr>
              <a:t>DCGAN</a:t>
            </a:r>
            <a:r>
              <a:rPr lang="zh-CN" altLang="en-US" dirty="0">
                <a:effectLst/>
              </a:rPr>
              <a:t>训练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20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25</a:t>
            </a:r>
            <a:r>
              <a:rPr lang="zh-CN" altLang="en-US" dirty="0">
                <a:effectLst/>
              </a:rPr>
              <a:t>个</a:t>
            </a:r>
            <a:r>
              <a:rPr lang="en-US" altLang="zh-CN" dirty="0">
                <a:effectLst/>
              </a:rPr>
              <a:t>epoch</a:t>
            </a:r>
            <a:r>
              <a:rPr lang="zh-CN" altLang="en-US" dirty="0">
                <a:effectLst/>
              </a:rPr>
              <a:t>，然后固定生成器不动，判别器重新随机初始化从头开始训练，对于第一种形式的生成器</a:t>
            </a:r>
            <a:r>
              <a:rPr lang="en-US" altLang="zh-CN" dirty="0">
                <a:effectLst/>
              </a:rPr>
              <a:t>loss</a:t>
            </a:r>
            <a:r>
              <a:rPr lang="zh-CN" altLang="en-US" dirty="0">
                <a:effectLst/>
              </a:rPr>
              <a:t>产生的梯度可以打印出其尺度的变化曲线，可以看到随着判别器的训练，生成器的梯度均迅速衰减。注意</a:t>
            </a:r>
            <a:r>
              <a:rPr lang="en-US" altLang="zh-CN" dirty="0">
                <a:effectLst/>
              </a:rPr>
              <a:t>y</a:t>
            </a:r>
            <a:r>
              <a:rPr lang="zh-CN" altLang="en-US" dirty="0">
                <a:effectLst/>
              </a:rPr>
              <a:t>轴是对数坐标轴。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3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但是现在</a:t>
            </a:r>
            <a:r>
              <a:rPr lang="en-US" dirty="0"/>
              <a:t>WGAN</a:t>
            </a:r>
            <a:r>
              <a:rPr lang="zh-CN" altLang="en-US" dirty="0"/>
              <a:t>中的判别器</a:t>
            </a:r>
            <a:r>
              <a:rPr lang="en-US" altLang="zh-CN" dirty="0"/>
              <a:t>[</a:t>
            </a:r>
            <a:r>
              <a:rPr lang="zh-CN" altLang="en-US" dirty="0"/>
              <a:t>公式</a:t>
            </a:r>
            <a:r>
              <a:rPr lang="en-US" altLang="zh-CN" dirty="0"/>
              <a:t>]</a:t>
            </a:r>
            <a:r>
              <a:rPr lang="zh-CN" altLang="en-US" dirty="0"/>
              <a:t>做的是近似拟合</a:t>
            </a:r>
            <a:r>
              <a:rPr lang="en-US" dirty="0"/>
              <a:t>Wasserstein</a:t>
            </a:r>
            <a:r>
              <a:rPr lang="zh-CN" altLang="en-US" dirty="0"/>
              <a:t>距离，属于回归任务，所以要把最后一层的</a:t>
            </a:r>
            <a:r>
              <a:rPr lang="en-US" dirty="0"/>
              <a:t>sigmoid</a:t>
            </a:r>
            <a:r>
              <a:rPr lang="zh-CN" altLang="en-US" dirty="0"/>
              <a:t>拿掉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5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49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78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of gradient vanishing and mode collision.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BC59D-5921-4821-8E03-4F681DF5C2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0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A178-F5D4-4840-BA51-6B6900714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6E391-AA30-4AB8-97F7-1A098E758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788A-33E0-4955-836D-A10DA768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F3FC1-430C-46B9-BA08-94B59B143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7F38E-73A6-4D4D-9E4D-44A9CCBF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3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7AEB-586F-4626-AC6B-B5BD9743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A2C79-8459-49CD-900E-FDF83154E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6E77E-45BA-4B45-9699-69472F8C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9F40-026F-4856-B6B2-35D5A273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F42D7-2EE5-4ED1-99B1-331FD035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632EED-0704-49A9-BFF9-A0FA65DF0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41798-729E-4F80-8E93-4FE11FA6D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50A73-CD51-4544-855A-5EFF2FE7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E6CA7-F5F9-4780-8C76-36F1DF515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75624-7454-438B-8601-C26F1F01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FA36-4FD6-4695-AF98-ECA3BBFC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A5BD2-EFB2-4F08-87CA-214283BC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DE1AC-873E-4690-8C02-740160AE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57CC-295B-406E-B0E7-9AD0A9A6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CC82E-3BF5-45F8-8226-78878673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5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7B39-203A-4966-B842-603B7468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E358B-475E-4107-A69D-3591B4C9C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F6F5-8461-4D89-99A2-DFD09E9C2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A4727-E307-44AC-9F54-F6EC3604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62AA0-A667-4FD3-9853-514D78DA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4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85E7-9E22-49C0-9714-E7BE170F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6B535-BBA2-49B6-83B6-8B513EA8A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2AED5-5ECD-4404-8C0F-78DA7C32D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C595B-F28F-4F48-A6B1-EF98A3198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2409B-744D-4DC1-95E4-74792371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3B022-6BC9-4AF0-9734-7A5F0EC8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30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8346-82F7-4D09-9C8C-22EF7C48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B34BE-E502-4703-86B5-E73AB3023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4B673-AA6A-4891-8C88-BEC898A0C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DA90D-0336-4DEC-92EF-3667764A1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B55E7-25DC-4576-994B-BFE212DFD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0BD6B-E790-4AB2-9A46-77986763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D5B25-EBC6-428C-AA20-AFF794013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A467B-9DF1-4E2F-A583-305E138D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7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FC24-096C-4D2D-8221-48F9A69D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6563D-F717-4457-A31B-A549FCE4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D4FCE-F39F-4D21-8B1A-939657C0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A885-DB2C-46BA-BD74-452114B7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6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A8EEE-CB21-4C6A-8760-53D52DFF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61B2D-C332-4041-A7A2-7E986A57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E4949-54FE-4A06-A001-09115D8E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1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5C8A-ACB2-43A0-A2DB-42688ADD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F0081-1F72-4DD0-9E44-7F1D6E128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E66A-B8E4-4F30-9E34-E4F995458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3A1A1-5D8D-45CF-836B-176C9716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69399-A577-4970-8D8A-B10B40501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DF0AC-61DA-48E9-B442-8354BE55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2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002B-2FD4-4C42-86FC-2E31D77C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4BDC34-65A5-437A-AD10-B1C246EF1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C4F96-4684-4526-A4B8-6D63BF330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8F94F-7288-4664-92EE-EDEFEB1C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7853D-553C-4A00-9104-C1A8CA52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C6086-70BC-4F18-8A02-82196378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6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9980A0-BC0F-4A19-A143-8E588A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DDFAE-C0D6-4578-9F55-06C3DB3B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44C77-0489-4696-8AA3-415B412D2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9ED4-3AE4-44C6-B609-F36DBD770E5F}" type="datetimeFigureOut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4149-9FB7-45F3-A407-C4CEBDE36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D216-00B9-4A58-9173-9C0C10199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6FB7-C6CC-4BF3-B45D-D92E4AF6E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5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7501-51AB-4277-8899-531D98A83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567" y="1355528"/>
            <a:ext cx="11082865" cy="2387600"/>
          </a:xfrm>
        </p:spPr>
        <p:txBody>
          <a:bodyPr>
            <a:normAutofit/>
          </a:bodyPr>
          <a:lstStyle/>
          <a:p>
            <a:r>
              <a:rPr lang="en-US" sz="2800" b="1" dirty="0" err="1"/>
              <a:t>SkyGAN</a:t>
            </a:r>
            <a:r>
              <a:rPr lang="en-US" sz="2800" dirty="0"/>
              <a:t>: Unsupervised Representation Learning of Weak Structured Images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D75BD-A301-42DE-B481-AB34ABDB6E21}"/>
              </a:ext>
            </a:extLst>
          </p:cNvPr>
          <p:cNvSpPr txBox="1"/>
          <p:nvPr/>
        </p:nvSpPr>
        <p:spPr>
          <a:xfrm>
            <a:off x="4729161" y="6124575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Yuanhang</a:t>
            </a:r>
            <a:r>
              <a:rPr lang="en-US" b="1" dirty="0"/>
              <a:t> Ma &amp; Tao Cheng</a:t>
            </a:r>
          </a:p>
        </p:txBody>
      </p:sp>
    </p:spTree>
    <p:extLst>
      <p:ext uri="{BB962C8B-B14F-4D97-AF65-F5344CB8AC3E}">
        <p14:creationId xmlns:p14="http://schemas.microsoft.com/office/powerpoint/2010/main" val="45391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DDEE-9220-4A3E-A0D6-9208673C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&amp; Results(LSUN)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B4817-FC38-4766-B459-2BEDCC3E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52699"/>
            <a:ext cx="2476501" cy="247650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3C1D11-E1B7-4009-8B75-43E475856835}"/>
              </a:ext>
            </a:extLst>
          </p:cNvPr>
          <p:cNvSpPr/>
          <p:nvPr/>
        </p:nvSpPr>
        <p:spPr>
          <a:xfrm>
            <a:off x="3505200" y="3081867"/>
            <a:ext cx="3098800" cy="804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13B59-E4EE-4755-B5C3-76AC19EAA1B0}"/>
              </a:ext>
            </a:extLst>
          </p:cNvPr>
          <p:cNvSpPr txBox="1"/>
          <p:nvPr/>
        </p:nvSpPr>
        <p:spPr>
          <a:xfrm>
            <a:off x="3568702" y="2743200"/>
            <a:ext cx="261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25 training epochs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B7B91E-727D-4E48-8320-5AAB75409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2" y="1583399"/>
            <a:ext cx="4783401" cy="4783401"/>
          </a:xfrm>
        </p:spPr>
      </p:pic>
    </p:spTree>
    <p:extLst>
      <p:ext uri="{BB962C8B-B14F-4D97-AF65-F5344CB8AC3E}">
        <p14:creationId xmlns:p14="http://schemas.microsoft.com/office/powerpoint/2010/main" val="201700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DDEE-9220-4A3E-A0D6-9208673C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&amp; Results(Sky Images)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D86482-F953-4DE4-AB4C-BDBEACB52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2" y="1473678"/>
            <a:ext cx="4901906" cy="47916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B4817-FC38-4766-B459-2BEDCC3E2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52699"/>
            <a:ext cx="2476501" cy="247650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3C1D11-E1B7-4009-8B75-43E475856835}"/>
              </a:ext>
            </a:extLst>
          </p:cNvPr>
          <p:cNvSpPr/>
          <p:nvPr/>
        </p:nvSpPr>
        <p:spPr>
          <a:xfrm>
            <a:off x="3505200" y="3081867"/>
            <a:ext cx="3098800" cy="804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13B59-E4EE-4755-B5C3-76AC19EAA1B0}"/>
              </a:ext>
            </a:extLst>
          </p:cNvPr>
          <p:cNvSpPr txBox="1"/>
          <p:nvPr/>
        </p:nvSpPr>
        <p:spPr>
          <a:xfrm>
            <a:off x="3568702" y="2743200"/>
            <a:ext cx="261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200 training epochs</a:t>
            </a:r>
          </a:p>
        </p:txBody>
      </p:sp>
    </p:spTree>
    <p:extLst>
      <p:ext uri="{BB962C8B-B14F-4D97-AF65-F5344CB8AC3E}">
        <p14:creationId xmlns:p14="http://schemas.microsoft.com/office/powerpoint/2010/main" val="267190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5EDC-F443-4B9E-BAC9-181438C9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100"/>
            <a:ext cx="10810875" cy="454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Stability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DA8D1A-1154-4538-84B3-49A9C0F0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4188"/>
            <a:ext cx="10515600" cy="1325563"/>
          </a:xfrm>
        </p:spPr>
        <p:txBody>
          <a:bodyPr/>
          <a:lstStyle/>
          <a:p>
            <a:r>
              <a:rPr lang="en-US" dirty="0"/>
              <a:t>DCGAN vs WGAN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C9A71E3F-3FB7-44C0-A85E-F3A1440FB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999" b="3518"/>
          <a:stretch/>
        </p:blipFill>
        <p:spPr>
          <a:xfrm>
            <a:off x="1023545" y="2731457"/>
            <a:ext cx="7713385" cy="1908037"/>
          </a:xfrm>
          <a:prstGeom prst="rect">
            <a:avLst/>
          </a:prstGeom>
        </p:spPr>
      </p:pic>
      <p:cxnSp>
        <p:nvCxnSpPr>
          <p:cNvPr id="6" name="直接箭头连接符 8">
            <a:extLst>
              <a:ext uri="{FF2B5EF4-FFF2-40B4-BE49-F238E27FC236}">
                <a16:creationId xmlns:a16="http://schemas.microsoft.com/office/drawing/2014/main" id="{C5D616B4-E3B9-41A7-962B-82208DB804F4}"/>
              </a:ext>
            </a:extLst>
          </p:cNvPr>
          <p:cNvCxnSpPr>
            <a:cxnSpLocks/>
          </p:cNvCxnSpPr>
          <p:nvPr/>
        </p:nvCxnSpPr>
        <p:spPr>
          <a:xfrm>
            <a:off x="1109673" y="4630380"/>
            <a:ext cx="810650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0">
            <a:extLst>
              <a:ext uri="{FF2B5EF4-FFF2-40B4-BE49-F238E27FC236}">
                <a16:creationId xmlns:a16="http://schemas.microsoft.com/office/drawing/2014/main" id="{78327C53-57BE-436C-BF31-9380E438D384}"/>
              </a:ext>
            </a:extLst>
          </p:cNvPr>
          <p:cNvCxnSpPr>
            <a:cxnSpLocks/>
          </p:cNvCxnSpPr>
          <p:nvPr/>
        </p:nvCxnSpPr>
        <p:spPr>
          <a:xfrm flipV="1">
            <a:off x="1109673" y="2600325"/>
            <a:ext cx="0" cy="20300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2A4AF6CF-CFBE-4DE8-AC88-E29DC224D4DE}"/>
              </a:ext>
            </a:extLst>
          </p:cNvPr>
          <p:cNvCxnSpPr>
            <a:cxnSpLocks/>
          </p:cNvCxnSpPr>
          <p:nvPr/>
        </p:nvCxnSpPr>
        <p:spPr>
          <a:xfrm>
            <a:off x="1591359" y="4630304"/>
            <a:ext cx="0" cy="10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96006146-6BE0-42AA-8D2A-C8D883BA9AD3}"/>
              </a:ext>
            </a:extLst>
          </p:cNvPr>
          <p:cNvCxnSpPr>
            <a:cxnSpLocks/>
          </p:cNvCxnSpPr>
          <p:nvPr/>
        </p:nvCxnSpPr>
        <p:spPr>
          <a:xfrm>
            <a:off x="2589333" y="4630304"/>
            <a:ext cx="0" cy="10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CB798C32-6D88-4BC9-8176-231A0E6F2A06}"/>
              </a:ext>
            </a:extLst>
          </p:cNvPr>
          <p:cNvCxnSpPr>
            <a:cxnSpLocks/>
          </p:cNvCxnSpPr>
          <p:nvPr/>
        </p:nvCxnSpPr>
        <p:spPr>
          <a:xfrm>
            <a:off x="3547978" y="4630304"/>
            <a:ext cx="0" cy="10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081DA4F2-5942-4BD0-BF65-C4DBBBDAB3D5}"/>
              </a:ext>
            </a:extLst>
          </p:cNvPr>
          <p:cNvCxnSpPr>
            <a:cxnSpLocks/>
          </p:cNvCxnSpPr>
          <p:nvPr/>
        </p:nvCxnSpPr>
        <p:spPr>
          <a:xfrm>
            <a:off x="4432882" y="4630304"/>
            <a:ext cx="0" cy="10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AC3CDDEF-B12E-49D9-96F8-602D1F9D2543}"/>
              </a:ext>
            </a:extLst>
          </p:cNvPr>
          <p:cNvCxnSpPr>
            <a:cxnSpLocks/>
          </p:cNvCxnSpPr>
          <p:nvPr/>
        </p:nvCxnSpPr>
        <p:spPr>
          <a:xfrm>
            <a:off x="5465269" y="4630304"/>
            <a:ext cx="0" cy="10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BE45645B-65FD-4404-B900-139DDF549033}"/>
              </a:ext>
            </a:extLst>
          </p:cNvPr>
          <p:cNvCxnSpPr>
            <a:cxnSpLocks/>
          </p:cNvCxnSpPr>
          <p:nvPr/>
        </p:nvCxnSpPr>
        <p:spPr>
          <a:xfrm>
            <a:off x="6364921" y="4630304"/>
            <a:ext cx="0" cy="10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2A4095D1-2605-4F22-9B01-762D8B448A6B}"/>
              </a:ext>
            </a:extLst>
          </p:cNvPr>
          <p:cNvCxnSpPr>
            <a:cxnSpLocks/>
          </p:cNvCxnSpPr>
          <p:nvPr/>
        </p:nvCxnSpPr>
        <p:spPr>
          <a:xfrm>
            <a:off x="7353063" y="4630304"/>
            <a:ext cx="0" cy="10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9">
            <a:extLst>
              <a:ext uri="{FF2B5EF4-FFF2-40B4-BE49-F238E27FC236}">
                <a16:creationId xmlns:a16="http://schemas.microsoft.com/office/drawing/2014/main" id="{C2B1BE74-2830-4AF6-AEF5-6D1C7EB42247}"/>
              </a:ext>
            </a:extLst>
          </p:cNvPr>
          <p:cNvCxnSpPr>
            <a:cxnSpLocks/>
          </p:cNvCxnSpPr>
          <p:nvPr/>
        </p:nvCxnSpPr>
        <p:spPr>
          <a:xfrm>
            <a:off x="8301875" y="4630304"/>
            <a:ext cx="0" cy="10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0">
            <a:extLst>
              <a:ext uri="{FF2B5EF4-FFF2-40B4-BE49-F238E27FC236}">
                <a16:creationId xmlns:a16="http://schemas.microsoft.com/office/drawing/2014/main" id="{01E130B9-79C7-41AE-ACA9-A1C9E3663532}"/>
              </a:ext>
            </a:extLst>
          </p:cNvPr>
          <p:cNvSpPr txBox="1"/>
          <p:nvPr/>
        </p:nvSpPr>
        <p:spPr>
          <a:xfrm>
            <a:off x="8854916" y="4639494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472C4"/>
                </a:solidFill>
              </a:rPr>
              <a:t>epoch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17" name="文本框 21">
            <a:extLst>
              <a:ext uri="{FF2B5EF4-FFF2-40B4-BE49-F238E27FC236}">
                <a16:creationId xmlns:a16="http://schemas.microsoft.com/office/drawing/2014/main" id="{E09B2D48-443C-4C68-9251-9476B1A72002}"/>
              </a:ext>
            </a:extLst>
          </p:cNvPr>
          <p:cNvSpPr txBox="1"/>
          <p:nvPr/>
        </p:nvSpPr>
        <p:spPr>
          <a:xfrm>
            <a:off x="1448823" y="4727768"/>
            <a:ext cx="422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4472C4"/>
                </a:solidFill>
              </a:rPr>
              <a:t>0</a:t>
            </a:r>
            <a:endParaRPr lang="zh-CN" altLang="en-US" sz="1600" dirty="0">
              <a:solidFill>
                <a:srgbClr val="4472C4"/>
              </a:solidFill>
            </a:endParaRP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E13E5537-63BA-438E-AF89-E65EF33E1C99}"/>
              </a:ext>
            </a:extLst>
          </p:cNvPr>
          <p:cNvSpPr txBox="1"/>
          <p:nvPr/>
        </p:nvSpPr>
        <p:spPr>
          <a:xfrm>
            <a:off x="5220087" y="4727768"/>
            <a:ext cx="49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4472C4"/>
                </a:solidFill>
              </a:rPr>
              <a:t>800</a:t>
            </a:r>
            <a:endParaRPr lang="zh-CN" altLang="en-US" sz="1600" dirty="0">
              <a:solidFill>
                <a:srgbClr val="4472C4"/>
              </a:solidFill>
            </a:endParaRPr>
          </a:p>
        </p:txBody>
      </p:sp>
      <p:sp>
        <p:nvSpPr>
          <p:cNvPr id="19" name="文本框 23">
            <a:extLst>
              <a:ext uri="{FF2B5EF4-FFF2-40B4-BE49-F238E27FC236}">
                <a16:creationId xmlns:a16="http://schemas.microsoft.com/office/drawing/2014/main" id="{FE3FDC3A-3C89-45DA-93BB-858AF47B3C08}"/>
              </a:ext>
            </a:extLst>
          </p:cNvPr>
          <p:cNvSpPr txBox="1"/>
          <p:nvPr/>
        </p:nvSpPr>
        <p:spPr>
          <a:xfrm>
            <a:off x="4189806" y="4731477"/>
            <a:ext cx="535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4472C4"/>
                </a:solidFill>
              </a:rPr>
              <a:t>600</a:t>
            </a:r>
            <a:endParaRPr lang="zh-CN" altLang="en-US" sz="1600" dirty="0">
              <a:solidFill>
                <a:srgbClr val="4472C4"/>
              </a:solidFill>
            </a:endParaRPr>
          </a:p>
        </p:txBody>
      </p:sp>
      <p:sp>
        <p:nvSpPr>
          <p:cNvPr id="20" name="文本框 24">
            <a:extLst>
              <a:ext uri="{FF2B5EF4-FFF2-40B4-BE49-F238E27FC236}">
                <a16:creationId xmlns:a16="http://schemas.microsoft.com/office/drawing/2014/main" id="{E24E8A1F-796E-4BDA-8973-1A2857C000B0}"/>
              </a:ext>
            </a:extLst>
          </p:cNvPr>
          <p:cNvSpPr txBox="1"/>
          <p:nvPr/>
        </p:nvSpPr>
        <p:spPr>
          <a:xfrm>
            <a:off x="3301830" y="4724254"/>
            <a:ext cx="507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4472C4"/>
                </a:solidFill>
              </a:rPr>
              <a:t>400</a:t>
            </a:r>
            <a:endParaRPr lang="zh-CN" altLang="en-US" sz="1600" dirty="0">
              <a:solidFill>
                <a:srgbClr val="4472C4"/>
              </a:solidFill>
            </a:endParaRPr>
          </a:p>
        </p:txBody>
      </p:sp>
      <p:sp>
        <p:nvSpPr>
          <p:cNvPr id="21" name="文本框 25">
            <a:extLst>
              <a:ext uri="{FF2B5EF4-FFF2-40B4-BE49-F238E27FC236}">
                <a16:creationId xmlns:a16="http://schemas.microsoft.com/office/drawing/2014/main" id="{7B4E7DF8-BD8D-4A22-89ED-C7C533A6B6C9}"/>
              </a:ext>
            </a:extLst>
          </p:cNvPr>
          <p:cNvSpPr txBox="1"/>
          <p:nvPr/>
        </p:nvSpPr>
        <p:spPr>
          <a:xfrm>
            <a:off x="2318662" y="4724254"/>
            <a:ext cx="56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4472C4"/>
                </a:solidFill>
              </a:rPr>
              <a:t>200</a:t>
            </a:r>
            <a:endParaRPr lang="zh-CN" altLang="en-US" sz="1600" dirty="0">
              <a:solidFill>
                <a:srgbClr val="4472C4"/>
              </a:solidFill>
            </a:endParaRPr>
          </a:p>
        </p:txBody>
      </p:sp>
      <p:sp>
        <p:nvSpPr>
          <p:cNvPr id="22" name="文本框 26">
            <a:extLst>
              <a:ext uri="{FF2B5EF4-FFF2-40B4-BE49-F238E27FC236}">
                <a16:creationId xmlns:a16="http://schemas.microsoft.com/office/drawing/2014/main" id="{C166EC85-D92C-4E78-AE71-37DA95BD0E1E}"/>
              </a:ext>
            </a:extLst>
          </p:cNvPr>
          <p:cNvSpPr txBox="1"/>
          <p:nvPr/>
        </p:nvSpPr>
        <p:spPr>
          <a:xfrm>
            <a:off x="7089992" y="4724254"/>
            <a:ext cx="65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4472C4"/>
                </a:solidFill>
              </a:rPr>
              <a:t>1200</a:t>
            </a:r>
            <a:endParaRPr lang="zh-CN" altLang="en-US" sz="1600" dirty="0">
              <a:solidFill>
                <a:srgbClr val="4472C4"/>
              </a:solidFill>
            </a:endParaRPr>
          </a:p>
        </p:txBody>
      </p:sp>
      <p:sp>
        <p:nvSpPr>
          <p:cNvPr id="23" name="文本框 27">
            <a:extLst>
              <a:ext uri="{FF2B5EF4-FFF2-40B4-BE49-F238E27FC236}">
                <a16:creationId xmlns:a16="http://schemas.microsoft.com/office/drawing/2014/main" id="{AD9BAC50-E573-4C6E-80A8-9A38A43FBA1C}"/>
              </a:ext>
            </a:extLst>
          </p:cNvPr>
          <p:cNvSpPr txBox="1"/>
          <p:nvPr/>
        </p:nvSpPr>
        <p:spPr>
          <a:xfrm>
            <a:off x="7949488" y="4724254"/>
            <a:ext cx="65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4472C4"/>
                </a:solidFill>
              </a:rPr>
              <a:t>1400</a:t>
            </a:r>
            <a:endParaRPr lang="zh-CN" altLang="en-US" sz="1600" dirty="0">
              <a:solidFill>
                <a:srgbClr val="4472C4"/>
              </a:solidFill>
            </a:endParaRPr>
          </a:p>
        </p:txBody>
      </p:sp>
      <p:sp>
        <p:nvSpPr>
          <p:cNvPr id="24" name="文本框 29">
            <a:extLst>
              <a:ext uri="{FF2B5EF4-FFF2-40B4-BE49-F238E27FC236}">
                <a16:creationId xmlns:a16="http://schemas.microsoft.com/office/drawing/2014/main" id="{A8E2A051-21A6-4E6D-8FDB-0D56156FBEFF}"/>
              </a:ext>
            </a:extLst>
          </p:cNvPr>
          <p:cNvSpPr txBox="1"/>
          <p:nvPr/>
        </p:nvSpPr>
        <p:spPr>
          <a:xfrm>
            <a:off x="6072405" y="4741344"/>
            <a:ext cx="610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4472C4"/>
                </a:solidFill>
              </a:rPr>
              <a:t>1000</a:t>
            </a:r>
            <a:endParaRPr lang="zh-CN" altLang="en-US" sz="1600" dirty="0">
              <a:solidFill>
                <a:srgbClr val="4472C4"/>
              </a:solidFill>
            </a:endParaRPr>
          </a:p>
        </p:txBody>
      </p:sp>
      <p:sp>
        <p:nvSpPr>
          <p:cNvPr id="25" name="文本框 30">
            <a:extLst>
              <a:ext uri="{FF2B5EF4-FFF2-40B4-BE49-F238E27FC236}">
                <a16:creationId xmlns:a16="http://schemas.microsoft.com/office/drawing/2014/main" id="{C3AD2E01-AE8F-4315-B5F9-349D5DA23ED8}"/>
              </a:ext>
            </a:extLst>
          </p:cNvPr>
          <p:cNvSpPr txBox="1"/>
          <p:nvPr/>
        </p:nvSpPr>
        <p:spPr>
          <a:xfrm>
            <a:off x="205012" y="3067050"/>
            <a:ext cx="11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472C4"/>
                </a:solidFill>
              </a:rPr>
              <a:t>DCGAN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26" name="文本框 31">
            <a:extLst>
              <a:ext uri="{FF2B5EF4-FFF2-40B4-BE49-F238E27FC236}">
                <a16:creationId xmlns:a16="http://schemas.microsoft.com/office/drawing/2014/main" id="{2E4F1884-80BF-4441-BD8F-D86A40C979EC}"/>
              </a:ext>
            </a:extLst>
          </p:cNvPr>
          <p:cNvSpPr txBox="1"/>
          <p:nvPr/>
        </p:nvSpPr>
        <p:spPr>
          <a:xfrm>
            <a:off x="205012" y="3913460"/>
            <a:ext cx="11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472C4"/>
                </a:solidFill>
              </a:rPr>
              <a:t>WGAN</a:t>
            </a:r>
            <a:endParaRPr lang="zh-CN" altLang="en-US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0D328-788A-4D1B-A001-998CFD7F3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403"/>
            <a:ext cx="10515600" cy="5726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Variety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16767A-AE29-4928-90FE-D2BD9B33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DCGAN vs WGAN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0CC12-8B22-4CB1-A1C8-AAB57C995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58" y="2752547"/>
            <a:ext cx="3701767" cy="3701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47C2A-041D-4016-8F38-1C8D9CE51150}"/>
              </a:ext>
            </a:extLst>
          </p:cNvPr>
          <p:cNvSpPr txBox="1"/>
          <p:nvPr/>
        </p:nvSpPr>
        <p:spPr>
          <a:xfrm>
            <a:off x="2514600" y="2383215"/>
            <a:ext cx="4316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	               </a:t>
            </a:r>
            <a:r>
              <a:rPr lang="en-US" dirty="0">
                <a:solidFill>
                  <a:schemeClr val="accent1"/>
                </a:solidFill>
              </a:rPr>
              <a:t>DCGAN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16309-E1BD-4FB5-AD69-00B57CEDDC65}"/>
              </a:ext>
            </a:extLst>
          </p:cNvPr>
          <p:cNvSpPr txBox="1"/>
          <p:nvPr/>
        </p:nvSpPr>
        <p:spPr>
          <a:xfrm>
            <a:off x="7547258" y="2324100"/>
            <a:ext cx="380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</a:t>
            </a:r>
            <a:r>
              <a:rPr lang="en-US" dirty="0">
                <a:solidFill>
                  <a:schemeClr val="accent1"/>
                </a:solidFill>
              </a:rPr>
              <a:t>WGAN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CC983-1B57-436D-AD2A-CD34F912F6C6}"/>
              </a:ext>
            </a:extLst>
          </p:cNvPr>
          <p:cNvSpPr txBox="1"/>
          <p:nvPr/>
        </p:nvSpPr>
        <p:spPr>
          <a:xfrm>
            <a:off x="942975" y="3752850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1900 epochs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F01A7A-3AD4-46DE-95D8-F70D2FC4E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4" y="2831453"/>
            <a:ext cx="3681976" cy="36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6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BC20-06DF-4DF3-A397-F7A8655A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Distance </a:t>
            </a:r>
            <a:r>
              <a:rPr lang="en-US" altLang="zh-CN" dirty="0"/>
              <a:t>(</a:t>
            </a:r>
            <a:r>
              <a:rPr lang="en-US" dirty="0"/>
              <a:t>Earth Mover’s distance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F1DD70-723A-4B3B-88F9-5371BFA88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447" y="1620025"/>
            <a:ext cx="5042647" cy="93140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7E5BDEA-39F3-452B-AA0D-65F5A57B0575}"/>
              </a:ext>
            </a:extLst>
          </p:cNvPr>
          <p:cNvSpPr/>
          <p:nvPr/>
        </p:nvSpPr>
        <p:spPr>
          <a:xfrm>
            <a:off x="1044388" y="2680587"/>
            <a:ext cx="331694" cy="2196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1A997-980D-4AE4-AF64-30C13C387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06095"/>
            <a:ext cx="5257800" cy="83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03C12D-7882-4760-9472-41F488BC296D}"/>
              </a:ext>
            </a:extLst>
          </p:cNvPr>
          <p:cNvSpPr txBox="1"/>
          <p:nvPr/>
        </p:nvSpPr>
        <p:spPr>
          <a:xfrm>
            <a:off x="1667436" y="3069587"/>
            <a:ext cx="545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the constraint   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7FFFB32-3949-4487-A3A1-914BE161E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2941" y="3465298"/>
            <a:ext cx="1909482" cy="5048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37286F-E92A-43B3-8694-0D2D8B298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47" y="3920790"/>
            <a:ext cx="4277680" cy="28517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A47547-5AEC-4E72-BBAC-14950D09B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9330" y="1223075"/>
            <a:ext cx="4102053" cy="272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75B6-4F61-4F11-ADD0-E8D04673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in the Latent Space of </a:t>
            </a:r>
            <a:r>
              <a:rPr lang="en-US" dirty="0" err="1"/>
              <a:t>SkyGAN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444C97-58B7-45E2-B350-43A688BF2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1" y="1766888"/>
            <a:ext cx="9572625" cy="196383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D53796-4F91-4953-994B-9B50AFBC8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1" y="4291614"/>
            <a:ext cx="9672639" cy="1984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DAD76-7E4F-46A2-BD4D-EB6E261EA57D}"/>
              </a:ext>
            </a:extLst>
          </p:cNvPr>
          <p:cNvSpPr txBox="1"/>
          <p:nvPr/>
        </p:nvSpPr>
        <p:spPr>
          <a:xfrm>
            <a:off x="428625" y="2209800"/>
            <a:ext cx="125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8C903-3A7E-45AA-98E3-9BFBBFF5E2DA}"/>
              </a:ext>
            </a:extLst>
          </p:cNvPr>
          <p:cNvSpPr txBox="1"/>
          <p:nvPr/>
        </p:nvSpPr>
        <p:spPr>
          <a:xfrm>
            <a:off x="428625" y="4914457"/>
            <a:ext cx="1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DCGAN</a:t>
            </a:r>
          </a:p>
        </p:txBody>
      </p:sp>
    </p:spTree>
    <p:extLst>
      <p:ext uri="{BB962C8B-B14F-4D97-AF65-F5344CB8AC3E}">
        <p14:creationId xmlns:p14="http://schemas.microsoft.com/office/powerpoint/2010/main" val="130843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5C15-D84A-4B58-87E8-6AF9A266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4519-00AB-4D07-B8C6-747948A8D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300" cy="4351338"/>
          </a:xfrm>
        </p:spPr>
        <p:txBody>
          <a:bodyPr/>
          <a:lstStyle/>
          <a:p>
            <a:r>
              <a:rPr lang="en-US" dirty="0"/>
              <a:t>Unsupervised Representation Learning of Weak Structured Images</a:t>
            </a:r>
          </a:p>
          <a:p>
            <a:r>
              <a:rPr lang="en-US" dirty="0"/>
              <a:t>DCGAN and WGAN</a:t>
            </a:r>
          </a:p>
          <a:p>
            <a:endParaRPr lang="en-US" dirty="0"/>
          </a:p>
          <a:p>
            <a:r>
              <a:rPr lang="en-US" dirty="0"/>
              <a:t>Implementation: build model using </a:t>
            </a:r>
            <a:r>
              <a:rPr lang="en-US" dirty="0" err="1"/>
              <a:t>Pytorch</a:t>
            </a:r>
            <a:r>
              <a:rPr lang="en-US" dirty="0"/>
              <a:t>, training in Nvidia-K80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Images crawling: Ma, Model code: Ma&amp; Cheng, Experiments: Cheng, Result analysis </a:t>
            </a:r>
            <a:r>
              <a:rPr lang="en-US" altLang="zh-CN" dirty="0"/>
              <a:t>&amp;</a:t>
            </a:r>
            <a:r>
              <a:rPr lang="en-US" dirty="0"/>
              <a:t>visualization: Ma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1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9D24-F400-45B3-BD56-23FA4E89D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0443"/>
            <a:ext cx="12192000" cy="1325563"/>
          </a:xfrm>
        </p:spPr>
        <p:txBody>
          <a:bodyPr/>
          <a:lstStyle/>
          <a:p>
            <a:r>
              <a:rPr lang="en-US" dirty="0"/>
              <a:t>                             </a:t>
            </a:r>
            <a:r>
              <a:rPr lang="en-US" sz="6600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4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B135-27EF-430B-8964-4B229DB4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17D9E-6D5B-4E25-8A97-5B54C6556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i="1" dirty="0"/>
              <a:t>“The most important one, in my opinion, is adversarial training (also called GAN for Generative Adversarial Networks)…the most interesting idea in the last 10 years in ML” -- </a:t>
            </a:r>
            <a:r>
              <a:rPr lang="en-US" sz="2400" dirty="0"/>
              <a:t>Yann </a:t>
            </a:r>
            <a:r>
              <a:rPr lang="en-US" sz="2400" dirty="0" err="1"/>
              <a:t>LeCun</a:t>
            </a:r>
            <a:endParaRPr lang="en-US" sz="2400" dirty="0"/>
          </a:p>
          <a:p>
            <a:endParaRPr lang="en-US" sz="2400" i="1" dirty="0"/>
          </a:p>
          <a:p>
            <a:r>
              <a:rPr lang="en-US" sz="2400" dirty="0"/>
              <a:t>Excellent test of our ability to use high-dimensional and complicated probability distributions.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Realistic generation tasks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We have achieved great success in structured images like numbers, faces. So how about weak structured images like cloud?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644B5-9A13-4584-B98A-9C67148736D1}"/>
              </a:ext>
            </a:extLst>
          </p:cNvPr>
          <p:cNvSpPr/>
          <p:nvPr/>
        </p:nvSpPr>
        <p:spPr>
          <a:xfrm>
            <a:off x="144905" y="6311900"/>
            <a:ext cx="10665786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ct val="20000"/>
              </a:spcBef>
              <a:buFont typeface="+mj-lt"/>
              <a:buAutoNum type="arabicPeriod"/>
            </a:pPr>
            <a:r>
              <a:rPr lang="en-US" sz="1200" dirty="0"/>
              <a:t>Ian J. Goodfellow &amp;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altLang="zh-CN" sz="1200" kern="0" dirty="0"/>
              <a:t>.(2014).Generative Adversarial Nets</a:t>
            </a:r>
          </a:p>
          <a:p>
            <a:pPr marL="228600" indent="-22860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1200" kern="0" dirty="0"/>
              <a:t>Alec Radford &amp; Luke Metz .(2016).Unsupervised Representation Learning with Deep Convolutional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37846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流程图: 终止 9">
                <a:extLst>
                  <a:ext uri="{FF2B5EF4-FFF2-40B4-BE49-F238E27FC236}">
                    <a16:creationId xmlns:a16="http://schemas.microsoft.com/office/drawing/2014/main" id="{D92FF2D4-8373-4BFF-8D66-F62A4CF6371B}"/>
                  </a:ext>
                </a:extLst>
              </p:cNvPr>
              <p:cNvSpPr/>
              <p:nvPr/>
            </p:nvSpPr>
            <p:spPr>
              <a:xfrm>
                <a:off x="250737" y="2009759"/>
                <a:ext cx="2340078" cy="784254"/>
              </a:xfrm>
              <a:prstGeom prst="flowChartTerminator">
                <a:avLst/>
              </a:prstGeom>
              <a:solidFill>
                <a:srgbClr val="FFD922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tries to be near 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流程图: 终止 9">
                <a:extLst>
                  <a:ext uri="{FF2B5EF4-FFF2-40B4-BE49-F238E27FC236}">
                    <a16:creationId xmlns:a16="http://schemas.microsoft.com/office/drawing/2014/main" id="{D92FF2D4-8373-4BFF-8D66-F62A4CF63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37" y="2009759"/>
                <a:ext cx="2340078" cy="784254"/>
              </a:xfrm>
              <a:prstGeom prst="flowChartTerminator">
                <a:avLst/>
              </a:prstGeom>
              <a:blipFill>
                <a:blip r:embed="rId3"/>
                <a:stretch>
                  <a:fillRect b="-2273"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流程图: 终止 10">
            <a:extLst>
              <a:ext uri="{FF2B5EF4-FFF2-40B4-BE49-F238E27FC236}">
                <a16:creationId xmlns:a16="http://schemas.microsoft.com/office/drawing/2014/main" id="{AEA14968-B072-4505-9355-4F1A4A6628FA}"/>
              </a:ext>
            </a:extLst>
          </p:cNvPr>
          <p:cNvSpPr/>
          <p:nvPr/>
        </p:nvSpPr>
        <p:spPr>
          <a:xfrm>
            <a:off x="250737" y="3146074"/>
            <a:ext cx="2340078" cy="791010"/>
          </a:xfrm>
          <a:prstGeom prst="flowChartTerminator">
            <a:avLst/>
          </a:prstGeom>
          <a:solidFill>
            <a:srgbClr val="FFD922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Differentiable function </a:t>
            </a:r>
            <a:r>
              <a:rPr lang="en-US" altLang="zh-CN" i="1" dirty="0">
                <a:solidFill>
                  <a:schemeClr val="tx1"/>
                </a:solidFill>
              </a:rPr>
              <a:t>D</a:t>
            </a:r>
            <a:endParaRPr lang="zh-CN" altLang="en-US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流程图: 终止 11">
                <a:extLst>
                  <a:ext uri="{FF2B5EF4-FFF2-40B4-BE49-F238E27FC236}">
                    <a16:creationId xmlns:a16="http://schemas.microsoft.com/office/drawing/2014/main" id="{623639A3-395C-4CAD-B182-F1913C0D1CF4}"/>
                  </a:ext>
                </a:extLst>
              </p:cNvPr>
              <p:cNvSpPr/>
              <p:nvPr/>
            </p:nvSpPr>
            <p:spPr>
              <a:xfrm>
                <a:off x="250737" y="4289143"/>
                <a:ext cx="2340078" cy="682285"/>
              </a:xfrm>
              <a:prstGeom prst="flowChartTerminator">
                <a:avLst/>
              </a:prstGeom>
              <a:solidFill>
                <a:srgbClr val="FFD922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sampled from data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流程图: 终止 11">
                <a:extLst>
                  <a:ext uri="{FF2B5EF4-FFF2-40B4-BE49-F238E27FC236}">
                    <a16:creationId xmlns:a16="http://schemas.microsoft.com/office/drawing/2014/main" id="{623639A3-395C-4CAD-B182-F1913C0D1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37" y="4289143"/>
                <a:ext cx="2340078" cy="682285"/>
              </a:xfrm>
              <a:prstGeom prst="flowChartTerminator">
                <a:avLst/>
              </a:prstGeom>
              <a:blipFill>
                <a:blip r:embed="rId4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流程图: 终止 13">
                <a:extLst>
                  <a:ext uri="{FF2B5EF4-FFF2-40B4-BE49-F238E27FC236}">
                    <a16:creationId xmlns:a16="http://schemas.microsoft.com/office/drawing/2014/main" id="{0EAC7F38-7202-4FA2-961A-276DE4C2EFBB}"/>
                  </a:ext>
                </a:extLst>
              </p:cNvPr>
              <p:cNvSpPr/>
              <p:nvPr/>
            </p:nvSpPr>
            <p:spPr>
              <a:xfrm>
                <a:off x="3824779" y="5849835"/>
                <a:ext cx="2305651" cy="547206"/>
              </a:xfrm>
              <a:prstGeom prst="flowChartTerminator">
                <a:avLst/>
              </a:prstGeom>
              <a:solidFill>
                <a:srgbClr val="FFD922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Input noise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流程图: 终止 13">
                <a:extLst>
                  <a:ext uri="{FF2B5EF4-FFF2-40B4-BE49-F238E27FC236}">
                    <a16:creationId xmlns:a16="http://schemas.microsoft.com/office/drawing/2014/main" id="{0EAC7F38-7202-4FA2-961A-276DE4C2E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79" y="5849835"/>
                <a:ext cx="2305651" cy="547206"/>
              </a:xfrm>
              <a:prstGeom prst="flowChartTerminator">
                <a:avLst/>
              </a:prstGeom>
              <a:blipFill>
                <a:blip r:embed="rId5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流程图: 终止 14">
                <a:extLst>
                  <a:ext uri="{FF2B5EF4-FFF2-40B4-BE49-F238E27FC236}">
                    <a16:creationId xmlns:a16="http://schemas.microsoft.com/office/drawing/2014/main" id="{81AE609D-D495-4AB4-A75A-810E1ECE39CF}"/>
                  </a:ext>
                </a:extLst>
              </p:cNvPr>
              <p:cNvSpPr/>
              <p:nvPr/>
            </p:nvSpPr>
            <p:spPr>
              <a:xfrm>
                <a:off x="3790352" y="4627235"/>
                <a:ext cx="2340078" cy="682285"/>
              </a:xfrm>
              <a:prstGeom prst="flowChartTerminator">
                <a:avLst/>
              </a:prstGeom>
              <a:solidFill>
                <a:srgbClr val="FFD922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solidFill>
                      <a:schemeClr val="tx1"/>
                    </a:solidFill>
                  </a:rPr>
                  <a:t>Differentiable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流程图: 终止 14">
                <a:extLst>
                  <a:ext uri="{FF2B5EF4-FFF2-40B4-BE49-F238E27FC236}">
                    <a16:creationId xmlns:a16="http://schemas.microsoft.com/office/drawing/2014/main" id="{81AE609D-D495-4AB4-A75A-810E1ECE3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52" y="4627235"/>
                <a:ext cx="2340078" cy="682285"/>
              </a:xfrm>
              <a:prstGeom prst="flowChartTerminator">
                <a:avLst/>
              </a:prstGeom>
              <a:blipFill>
                <a:blip r:embed="rId6"/>
                <a:stretch>
                  <a:fillRect b="-9483"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流程图: 终止 15">
                <a:extLst>
                  <a:ext uri="{FF2B5EF4-FFF2-40B4-BE49-F238E27FC236}">
                    <a16:creationId xmlns:a16="http://schemas.microsoft.com/office/drawing/2014/main" id="{361215D4-58D7-4BFA-8FEA-902DDB5C0500}"/>
                  </a:ext>
                </a:extLst>
              </p:cNvPr>
              <p:cNvSpPr/>
              <p:nvPr/>
            </p:nvSpPr>
            <p:spPr>
              <a:xfrm>
                <a:off x="3765762" y="3742332"/>
                <a:ext cx="2320412" cy="620763"/>
              </a:xfrm>
              <a:prstGeom prst="flowChartTerminator">
                <a:avLst/>
              </a:prstGeom>
              <a:solidFill>
                <a:srgbClr val="FFD922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sampled from model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流程图: 终止 15">
                <a:extLst>
                  <a:ext uri="{FF2B5EF4-FFF2-40B4-BE49-F238E27FC236}">
                    <a16:creationId xmlns:a16="http://schemas.microsoft.com/office/drawing/2014/main" id="{361215D4-58D7-4BFA-8FEA-902DDB5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62" y="3742332"/>
                <a:ext cx="2320412" cy="620763"/>
              </a:xfrm>
              <a:prstGeom prst="flowChartTerminator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流程图: 终止 16">
                <a:extLst>
                  <a:ext uri="{FF2B5EF4-FFF2-40B4-BE49-F238E27FC236}">
                    <a16:creationId xmlns:a16="http://schemas.microsoft.com/office/drawing/2014/main" id="{D14FE8E4-C21E-4BF5-9856-04CFFFADE7A6}"/>
                  </a:ext>
                </a:extLst>
              </p:cNvPr>
              <p:cNvSpPr/>
              <p:nvPr/>
            </p:nvSpPr>
            <p:spPr>
              <a:xfrm>
                <a:off x="3790351" y="2983454"/>
                <a:ext cx="2305651" cy="540316"/>
              </a:xfrm>
              <a:prstGeom prst="flowChartTerminator">
                <a:avLst/>
              </a:prstGeom>
              <a:solidFill>
                <a:srgbClr val="FFD922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流程图: 终止 16">
                <a:extLst>
                  <a:ext uri="{FF2B5EF4-FFF2-40B4-BE49-F238E27FC236}">
                    <a16:creationId xmlns:a16="http://schemas.microsoft.com/office/drawing/2014/main" id="{D14FE8E4-C21E-4BF5-9856-04CFFFADE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51" y="2983454"/>
                <a:ext cx="2305651" cy="540316"/>
              </a:xfrm>
              <a:prstGeom prst="flowChartTerminator">
                <a:avLst/>
              </a:prstGeom>
              <a:blipFill>
                <a:blip r:embed="rId8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流程图: 终止 17">
                <a:extLst>
                  <a:ext uri="{FF2B5EF4-FFF2-40B4-BE49-F238E27FC236}">
                    <a16:creationId xmlns:a16="http://schemas.microsoft.com/office/drawing/2014/main" id="{7D8704AE-9602-429D-891F-C63BBD55ABDA}"/>
                  </a:ext>
                </a:extLst>
              </p:cNvPr>
              <p:cNvSpPr/>
              <p:nvPr/>
            </p:nvSpPr>
            <p:spPr>
              <a:xfrm>
                <a:off x="3755937" y="1210936"/>
                <a:ext cx="2340063" cy="1427931"/>
              </a:xfrm>
              <a:prstGeom prst="flowChartTerminator">
                <a:avLst/>
              </a:prstGeom>
              <a:solidFill>
                <a:srgbClr val="FFD922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tries to make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near 0 ,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tries to make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near 1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流程图: 终止 17">
                <a:extLst>
                  <a:ext uri="{FF2B5EF4-FFF2-40B4-BE49-F238E27FC236}">
                    <a16:creationId xmlns:a16="http://schemas.microsoft.com/office/drawing/2014/main" id="{7D8704AE-9602-429D-891F-C63BBD55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37" y="1210936"/>
                <a:ext cx="2340063" cy="1427931"/>
              </a:xfrm>
              <a:prstGeom prst="flowChartTerminator">
                <a:avLst/>
              </a:prstGeom>
              <a:blipFill>
                <a:blip r:embed="rId9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8F8E1AD-1EE4-4DAB-AB0E-D1526C84782A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960391" y="5309520"/>
            <a:ext cx="0" cy="547206"/>
          </a:xfrm>
          <a:prstGeom prst="straightConnector1">
            <a:avLst/>
          </a:prstGeom>
          <a:ln w="25400" cmpd="sng">
            <a:solidFill>
              <a:schemeClr val="tx1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48103A3-1069-4932-A2E9-547FD06E0DE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415859" y="3937084"/>
            <a:ext cx="4917" cy="35206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348E40E-2C77-4B64-8201-E63FCE292F4F}"/>
              </a:ext>
            </a:extLst>
          </p:cNvPr>
          <p:cNvCxnSpPr/>
          <p:nvPr/>
        </p:nvCxnSpPr>
        <p:spPr>
          <a:xfrm flipV="1">
            <a:off x="4940725" y="4363095"/>
            <a:ext cx="0" cy="251412"/>
          </a:xfrm>
          <a:prstGeom prst="straightConnector1">
            <a:avLst/>
          </a:prstGeom>
          <a:ln w="25400" cmpd="sng">
            <a:solidFill>
              <a:schemeClr val="tx1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4F66B39-ABEE-4FC2-A42A-D4C41E26A077}"/>
              </a:ext>
            </a:extLst>
          </p:cNvPr>
          <p:cNvCxnSpPr>
            <a:cxnSpLocks/>
          </p:cNvCxnSpPr>
          <p:nvPr/>
        </p:nvCxnSpPr>
        <p:spPr>
          <a:xfrm rot="-300000" flipV="1">
            <a:off x="4925968" y="3523770"/>
            <a:ext cx="17209" cy="218562"/>
          </a:xfrm>
          <a:prstGeom prst="straightConnector1">
            <a:avLst/>
          </a:prstGeom>
          <a:ln w="25400" cmpd="sng">
            <a:solidFill>
              <a:schemeClr val="tx1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38A50FE-AA50-417C-9D9F-00C057E63785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4925969" y="2638867"/>
            <a:ext cx="4928" cy="344588"/>
          </a:xfrm>
          <a:prstGeom prst="straightConnector1">
            <a:avLst/>
          </a:prstGeom>
          <a:ln w="25400" cmpd="sng">
            <a:solidFill>
              <a:schemeClr val="tx1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1B6D20E-1FF4-4D1D-8CD8-350C1CD4348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415859" y="2794013"/>
            <a:ext cx="4917" cy="35206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268F103-A8BD-4C85-8C02-B69AE38C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89717"/>
            <a:ext cx="10515600" cy="1325563"/>
          </a:xfrm>
        </p:spPr>
        <p:txBody>
          <a:bodyPr/>
          <a:lstStyle/>
          <a:p>
            <a:r>
              <a:rPr lang="en-US" dirty="0"/>
              <a:t>Adversarial Nets Framework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96E957-6CD4-4B61-B618-8B2966EEE596}"/>
              </a:ext>
            </a:extLst>
          </p:cNvPr>
          <p:cNvSpPr/>
          <p:nvPr/>
        </p:nvSpPr>
        <p:spPr>
          <a:xfrm>
            <a:off x="125855" y="6539809"/>
            <a:ext cx="10665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1200" kern="0" dirty="0"/>
              <a:t>Ian Goodfellow. NIPS 2016 Tutorial: Generative Adversarial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A8548-3423-4502-AD27-CE97E18D62CA}"/>
              </a:ext>
            </a:extLst>
          </p:cNvPr>
          <p:cNvSpPr txBox="1"/>
          <p:nvPr/>
        </p:nvSpPr>
        <p:spPr>
          <a:xfrm>
            <a:off x="7875460" y="263886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D75C4C-FD5B-4117-91AA-5C6E95C4E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4036" y="1792397"/>
            <a:ext cx="5457227" cy="8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9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4AAC-D55B-4F05-996C-C77CB337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257D-F6D0-4653-B510-EC2B2C86E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LSUN dataset (10k)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Sky images from the Internet (1k)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34DBC-E152-4648-B5A3-2577629DBE13}"/>
              </a:ext>
            </a:extLst>
          </p:cNvPr>
          <p:cNvSpPr/>
          <p:nvPr/>
        </p:nvSpPr>
        <p:spPr>
          <a:xfrm>
            <a:off x="125855" y="6539809"/>
            <a:ext cx="10665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1200" kern="0" dirty="0"/>
              <a:t>Fisher Yu, Ari Seff.(2015).</a:t>
            </a:r>
            <a:r>
              <a:rPr lang="en-US" sz="1200" dirty="0"/>
              <a:t>LSUN: Construction of a Large-scale Image Dataset using Deep Learning with Humans in the Loop</a:t>
            </a:r>
            <a:endParaRPr lang="en-US" altLang="zh-CN" sz="1200" kern="0" dirty="0"/>
          </a:p>
        </p:txBody>
      </p:sp>
      <p:pic>
        <p:nvPicPr>
          <p:cNvPr id="12" name="图片 11" descr="图片包含 室内, 地板, 房间, 墙壁&#10;&#10;描述已自动生成">
            <a:extLst>
              <a:ext uri="{FF2B5EF4-FFF2-40B4-BE49-F238E27FC236}">
                <a16:creationId xmlns:a16="http://schemas.microsoft.com/office/drawing/2014/main" id="{CAE979F7-D75E-4989-A33D-EBEB3F955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95" y="2235201"/>
            <a:ext cx="7200000" cy="1568532"/>
          </a:xfrm>
          <a:prstGeom prst="rect">
            <a:avLst/>
          </a:prstGeom>
        </p:spPr>
      </p:pic>
      <p:pic>
        <p:nvPicPr>
          <p:cNvPr id="32" name="图片 31" descr="图片包含 天空, 户外, 草, 云彩&#10;&#10;描述已自动生成">
            <a:extLst>
              <a:ext uri="{FF2B5EF4-FFF2-40B4-BE49-F238E27FC236}">
                <a16:creationId xmlns:a16="http://schemas.microsoft.com/office/drawing/2014/main" id="{B022C9DB-EA0D-49D6-B013-16E116F1C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95" y="4363193"/>
            <a:ext cx="7200000" cy="16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0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6024-0D87-4B4D-905D-931B06DC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2C990-D9BF-4078-B86F-1A2AEF50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4855"/>
          </a:xfrm>
        </p:spPr>
        <p:txBody>
          <a:bodyPr/>
          <a:lstStyle/>
          <a:p>
            <a:r>
              <a:rPr lang="en-US" dirty="0"/>
              <a:t>DCGAN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/>
              <a:t>Replace any pooling layers with strided convolutions (discriminator) and fractional-strided convolutions (generator).</a:t>
            </a:r>
          </a:p>
          <a:p>
            <a:pPr marL="457200" indent="-457200">
              <a:buAutoNum type="arabicPeriod"/>
            </a:pPr>
            <a:r>
              <a:rPr lang="en-US" sz="2400" dirty="0"/>
              <a:t>Use batchnorm in both the generator and the discriminator.</a:t>
            </a:r>
          </a:p>
          <a:p>
            <a:pPr marL="457200" indent="-457200">
              <a:buAutoNum type="arabicPeriod"/>
            </a:pPr>
            <a:r>
              <a:rPr lang="en-US" sz="2400" dirty="0"/>
              <a:t>Remove fully connected hidden layers for deeper architectures.</a:t>
            </a:r>
          </a:p>
          <a:p>
            <a:pPr marL="457200" indent="-457200">
              <a:buAutoNum type="arabicPeriod"/>
            </a:pPr>
            <a:r>
              <a:rPr lang="en-US" sz="2400" dirty="0"/>
              <a:t>Use ReLU activation in generator for all layers except for the output, which uses Tanh.</a:t>
            </a:r>
          </a:p>
          <a:p>
            <a:pPr marL="457200" indent="-457200">
              <a:buAutoNum type="arabicPeriod"/>
            </a:pPr>
            <a:r>
              <a:rPr lang="en-US" sz="2400" dirty="0"/>
              <a:t>Use LeakyReLU activation in the discriminator for all layers.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ECB33B-103C-40A2-9BC6-2FC940816601}"/>
              </a:ext>
            </a:extLst>
          </p:cNvPr>
          <p:cNvSpPr/>
          <p:nvPr/>
        </p:nvSpPr>
        <p:spPr>
          <a:xfrm>
            <a:off x="125855" y="6539809"/>
            <a:ext cx="10665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ct val="20000"/>
              </a:spcBef>
              <a:buFont typeface="+mj-lt"/>
              <a:buAutoNum type="arabicPeriod"/>
            </a:pPr>
            <a:r>
              <a:rPr lang="en-US" altLang="zh-CN" sz="1200" kern="0" dirty="0"/>
              <a:t>Alec Radford &amp; Luke Metz .(2016).Unsupervised Representation Learning with Deep Convolutional Generative Adversarial Networks  </a:t>
            </a:r>
          </a:p>
        </p:txBody>
      </p:sp>
    </p:spTree>
    <p:extLst>
      <p:ext uri="{BB962C8B-B14F-4D97-AF65-F5344CB8AC3E}">
        <p14:creationId xmlns:p14="http://schemas.microsoft.com/office/powerpoint/2010/main" val="4074181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8D2C9-6608-4F00-93BC-37904A10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A9FF-FC57-41C6-B4D8-03BBD8B6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Wasserstein GAN(</a:t>
            </a:r>
            <a:r>
              <a:rPr lang="en-US" b="1" dirty="0"/>
              <a:t>the glory of	Math</a:t>
            </a:r>
            <a:r>
              <a:rPr lang="en-US" dirty="0"/>
              <a:t>!)</a:t>
            </a:r>
          </a:p>
          <a:p>
            <a:pPr marL="0" indent="0">
              <a:buNone/>
            </a:pPr>
            <a:r>
              <a:rPr lang="en-US" dirty="0"/>
              <a:t>       problems in previous GAN model:</a:t>
            </a:r>
          </a:p>
          <a:p>
            <a:pPr marL="0" indent="0">
              <a:buNone/>
            </a:pPr>
            <a:r>
              <a:rPr lang="en-US" dirty="0"/>
              <a:t>       mode collision, vanishing gradient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3D5CA-6A9E-4A88-ABAB-7EB556772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343" y="3284223"/>
            <a:ext cx="4274629" cy="3138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A5BF8-F2CB-40B5-A26A-D30B4379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09" y="4163193"/>
            <a:ext cx="5337525" cy="14243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680300-70AD-4A95-805D-09AFE2AA24B0}"/>
              </a:ext>
            </a:extLst>
          </p:cNvPr>
          <p:cNvSpPr/>
          <p:nvPr/>
        </p:nvSpPr>
        <p:spPr>
          <a:xfrm>
            <a:off x="87755" y="6209720"/>
            <a:ext cx="10665786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AutoNum type="arabicPeriod"/>
            </a:pPr>
            <a:r>
              <a:rPr lang="en-US" altLang="zh-CN" sz="1400" kern="0" dirty="0" err="1"/>
              <a:t>Arjovsky</a:t>
            </a:r>
            <a:r>
              <a:rPr lang="en-US" altLang="zh-CN" sz="1400" kern="0" dirty="0"/>
              <a:t>, </a:t>
            </a:r>
            <a:r>
              <a:rPr lang="en-US" altLang="zh-CN" sz="1400" kern="0" dirty="0" err="1"/>
              <a:t>Soumith</a:t>
            </a:r>
            <a:r>
              <a:rPr lang="en-US" altLang="zh-CN" sz="1400" kern="0" dirty="0"/>
              <a:t> </a:t>
            </a:r>
            <a:r>
              <a:rPr lang="en-US" altLang="zh-CN" sz="1400" kern="0" dirty="0" err="1"/>
              <a:t>Chintala</a:t>
            </a:r>
            <a:r>
              <a:rPr lang="en-US" altLang="zh-CN" sz="1400" kern="0" dirty="0"/>
              <a:t>.(2017). Wasserstein GAN</a:t>
            </a:r>
          </a:p>
          <a:p>
            <a:pPr marL="342900" indent="-342900">
              <a:spcBef>
                <a:spcPct val="20000"/>
              </a:spcBef>
              <a:buAutoNum type="arabicPeriod"/>
            </a:pPr>
            <a:r>
              <a:rPr lang="en-US" altLang="zh-CN" sz="1400" kern="0" dirty="0"/>
              <a:t>Martin </a:t>
            </a:r>
            <a:r>
              <a:rPr lang="en-US" altLang="zh-CN" sz="1400" kern="0" dirty="0" err="1"/>
              <a:t>Arjovsky</a:t>
            </a:r>
            <a:r>
              <a:rPr lang="en-US" altLang="zh-CN" sz="1400" kern="0" dirty="0"/>
              <a:t> .(2017).Towards Principled Methods For Training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367292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5282E-3937-4289-A131-CDAC080D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GAN(</a:t>
            </a:r>
            <a:r>
              <a:rPr lang="en-US" b="1" dirty="0"/>
              <a:t>the glory of Math</a:t>
            </a:r>
            <a:r>
              <a:rPr lang="en-US" dirty="0"/>
              <a:t>!)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7FBC6-1241-4717-8E9C-AF07AF2CB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Don’t use Sigmoid in the last layer of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Clip parameters of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to [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Use SGD or </a:t>
                </a:r>
                <a:r>
                  <a:rPr lang="en-US" dirty="0" err="1"/>
                  <a:t>RMSProp</a:t>
                </a:r>
                <a:r>
                  <a:rPr lang="en-US" dirty="0"/>
                  <a:t> optimizer instead of Adam or momentum</a:t>
                </a:r>
              </a:p>
              <a:p>
                <a:endParaRPr lang="en-US" dirty="0"/>
              </a:p>
              <a:p>
                <a:r>
                  <a:rPr lang="en-US" dirty="0"/>
                  <a:t>Don’t use Log in the loss of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7FBC6-1241-4717-8E9C-AF07AF2CB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7A8AFBB-51D6-414A-9717-C4790BD3ACE5}"/>
              </a:ext>
            </a:extLst>
          </p:cNvPr>
          <p:cNvSpPr/>
          <p:nvPr/>
        </p:nvSpPr>
        <p:spPr>
          <a:xfrm>
            <a:off x="125855" y="6539809"/>
            <a:ext cx="10665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200" kern="0" dirty="0"/>
              <a:t>1. </a:t>
            </a:r>
            <a:r>
              <a:rPr lang="en-US" altLang="zh-CN" sz="1400" kern="0" dirty="0" err="1"/>
              <a:t>Arjovsky</a:t>
            </a:r>
            <a:r>
              <a:rPr lang="en-US" altLang="zh-CN" sz="1400" kern="0" dirty="0"/>
              <a:t>, </a:t>
            </a:r>
            <a:r>
              <a:rPr lang="en-US" altLang="zh-CN" sz="1400" kern="0" dirty="0" err="1"/>
              <a:t>Soumith</a:t>
            </a:r>
            <a:r>
              <a:rPr lang="en-US" altLang="zh-CN" sz="1400" kern="0" dirty="0"/>
              <a:t> </a:t>
            </a:r>
            <a:r>
              <a:rPr lang="en-US" altLang="zh-CN" sz="1400" kern="0" dirty="0" err="1"/>
              <a:t>Chintala</a:t>
            </a:r>
            <a:r>
              <a:rPr lang="en-US" altLang="zh-CN" sz="1400" kern="0" dirty="0"/>
              <a:t>,.(2017). Wasserstein GAN</a:t>
            </a:r>
            <a:endParaRPr lang="en-US" altLang="zh-CN" sz="1200" kern="0" dirty="0"/>
          </a:p>
        </p:txBody>
      </p:sp>
    </p:spTree>
    <p:extLst>
      <p:ext uri="{BB962C8B-B14F-4D97-AF65-F5344CB8AC3E}">
        <p14:creationId xmlns:p14="http://schemas.microsoft.com/office/powerpoint/2010/main" val="373293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FDB0-0B09-48C6-AE61-B994202B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GAN(</a:t>
            </a:r>
            <a:r>
              <a:rPr lang="en-US" b="1" dirty="0"/>
              <a:t>the glory of Math</a:t>
            </a:r>
            <a:r>
              <a:rPr lang="en-US" dirty="0"/>
              <a:t>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93E28-867D-43F5-915C-7DCD81312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25625"/>
            <a:ext cx="11023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  1.</a:t>
            </a:r>
            <a:r>
              <a:rPr lang="en-US" dirty="0"/>
              <a:t> improve the stability of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     2. </a:t>
            </a:r>
            <a:r>
              <a:rPr lang="en-US" dirty="0"/>
              <a:t>get rid of problems like mode collapse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3.</a:t>
            </a:r>
            <a:r>
              <a:rPr lang="en-US" dirty="0"/>
              <a:t> </a:t>
            </a:r>
            <a:r>
              <a:rPr lang="en-US" sz="2400" dirty="0"/>
              <a:t>provide meaningful learning curves useful for debugging and hyperparameter searches.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DB428-92A9-4B59-A955-4996DC734D59}"/>
              </a:ext>
            </a:extLst>
          </p:cNvPr>
          <p:cNvSpPr/>
          <p:nvPr/>
        </p:nvSpPr>
        <p:spPr>
          <a:xfrm>
            <a:off x="125855" y="6539809"/>
            <a:ext cx="10665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1200" kern="0" dirty="0"/>
              <a:t>1. </a:t>
            </a:r>
            <a:r>
              <a:rPr lang="en-US" altLang="zh-CN" sz="1400" kern="0" dirty="0" err="1"/>
              <a:t>Arjovsky</a:t>
            </a:r>
            <a:r>
              <a:rPr lang="en-US" altLang="zh-CN" sz="1400" kern="0" dirty="0"/>
              <a:t>, </a:t>
            </a:r>
            <a:r>
              <a:rPr lang="en-US" altLang="zh-CN" sz="1400" kern="0" dirty="0" err="1"/>
              <a:t>Soumith</a:t>
            </a:r>
            <a:r>
              <a:rPr lang="en-US" altLang="zh-CN" sz="1400" kern="0" dirty="0"/>
              <a:t> </a:t>
            </a:r>
            <a:r>
              <a:rPr lang="en-US" altLang="zh-CN" sz="1400" kern="0" dirty="0" err="1"/>
              <a:t>Chintala</a:t>
            </a:r>
            <a:r>
              <a:rPr lang="en-US" altLang="zh-CN" sz="1400" kern="0" dirty="0"/>
              <a:t>,.(2017). Wasserstein GAN</a:t>
            </a:r>
            <a:endParaRPr lang="en-US" altLang="zh-CN" sz="1200" kern="0" dirty="0"/>
          </a:p>
        </p:txBody>
      </p:sp>
    </p:spTree>
    <p:extLst>
      <p:ext uri="{BB962C8B-B14F-4D97-AF65-F5344CB8AC3E}">
        <p14:creationId xmlns:p14="http://schemas.microsoft.com/office/powerpoint/2010/main" val="44928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A77C-22B6-4A33-AE93-AF7F4ED6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440FE-C5B0-47AA-B3A0-20B2764D4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C3B85-00BA-434E-8218-00EE7FF96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01726"/>
            <a:ext cx="10515601" cy="41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4760</TotalTime>
  <Words>865</Words>
  <Application>Microsoft Office PowerPoint</Application>
  <PresentationFormat>Widescreen</PresentationFormat>
  <Paragraphs>143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SkyGAN: Unsupervised Representation Learning of Weak Structured Images </vt:lpstr>
      <vt:lpstr>Motivation</vt:lpstr>
      <vt:lpstr>Adversarial Nets Framework</vt:lpstr>
      <vt:lpstr>Dataset</vt:lpstr>
      <vt:lpstr>Model</vt:lpstr>
      <vt:lpstr>Model</vt:lpstr>
      <vt:lpstr>Wasserstein GAN(the glory of Math!)</vt:lpstr>
      <vt:lpstr>Wasserstein GAN(the glory of Math!)</vt:lpstr>
      <vt:lpstr>Model Architecture</vt:lpstr>
      <vt:lpstr>Experiments &amp; Results(LSUN)</vt:lpstr>
      <vt:lpstr>Experiments &amp; Results(Sky Images)</vt:lpstr>
      <vt:lpstr>DCGAN vs WGAN</vt:lpstr>
      <vt:lpstr>DCGAN vs WGAN</vt:lpstr>
      <vt:lpstr>Wasserstein Distance (Earth Mover’s distance)</vt:lpstr>
      <vt:lpstr>Walking in the Latent Space of SkyGAN</vt:lpstr>
      <vt:lpstr>Summary</vt:lpstr>
      <vt:lpstr>                       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SkyGAN: Unsupervised Representation Learning of Sky Images </dc:title>
  <dc:creator>程 涛</dc:creator>
  <cp:lastModifiedBy>程 涛</cp:lastModifiedBy>
  <cp:revision>164</cp:revision>
  <dcterms:created xsi:type="dcterms:W3CDTF">2019-06-15T01:58:28Z</dcterms:created>
  <dcterms:modified xsi:type="dcterms:W3CDTF">2019-06-20T04:29:34Z</dcterms:modified>
</cp:coreProperties>
</file>